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1" roundtripDataSignature="AMtx7miR3SkVdpT6g7JeZq5ztZi8OFDB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09131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30a984b682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g130a984b68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10b49932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1310b4993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0a984b682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7" name="Google Shape;127;g130a984b68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liophysicsPy/summer-school-2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umatepf/pyhc-jupyter-la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pyhc-school-feedbac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tinyurl.com/pyhc-school-youtube" TargetMode="External"/><Relationship Id="rId4" Type="http://schemas.openxmlformats.org/officeDocument/2006/relationships/hyperlink" Target="https://zenodo.org/communities/pyhc-school-2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iopython.org/contac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1872342" y="1187678"/>
            <a:ext cx="6064238" cy="2244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dirty="0"/>
              <a:t>PyHC 2024 Summer School Wrap Up</a:t>
            </a:r>
            <a:endParaRPr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524000" y="4019133"/>
            <a:ext cx="9144000" cy="142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688"/>
              <a:buNone/>
            </a:pPr>
            <a:r>
              <a:rPr lang="en-US" sz="3050" b="1" dirty="0"/>
              <a:t>Julie Barnum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i="1" dirty="0"/>
              <a:t>LASP/University of Colorado Boulder</a:t>
            </a:r>
            <a:br>
              <a:rPr lang="en-US" i="1" dirty="0"/>
            </a:br>
            <a:br>
              <a:rPr lang="en-US" i="1" dirty="0"/>
            </a:br>
            <a:r>
              <a:rPr lang="en-US" i="1" dirty="0"/>
              <a:t>PyHC 2024 Summer School, 24 May 2024</a:t>
            </a:r>
            <a:endParaRPr dirty="0"/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6580" y="1331005"/>
            <a:ext cx="2097408" cy="2100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-1" y="0"/>
            <a:ext cx="12192001" cy="1502229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0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Notes of Gratitude</a:t>
            </a:r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6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228600" lvl="0" indent="-2235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 dirty="0"/>
              <a:t>A HUGE thanks to… </a:t>
            </a:r>
            <a:endParaRPr sz="3200" dirty="0"/>
          </a:p>
          <a:p>
            <a:pPr marL="914400" lvl="1" indent="-40131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LASP for hosting us here in Boulder, CO,</a:t>
            </a:r>
            <a:endParaRPr sz="2800" dirty="0"/>
          </a:p>
          <a:p>
            <a:pPr marL="914400" lvl="1" indent="-37973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NASA for funding the PyHC leadership team and travel for in-person presenters,</a:t>
            </a:r>
          </a:p>
          <a:p>
            <a:pPr marL="914400" lvl="1" indent="-37973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NSF for funding travel for several summer school attendees,</a:t>
            </a:r>
            <a:endParaRPr sz="2800" dirty="0"/>
          </a:p>
          <a:p>
            <a:pPr marL="914400" lvl="1" indent="-37973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Leah Park (LASP) for all her administrative assistance (badges, parking, room scheduling, etc.), </a:t>
            </a:r>
          </a:p>
          <a:p>
            <a:pPr marL="914400" lvl="1" indent="-37973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Facilities for setting up the room,</a:t>
            </a:r>
          </a:p>
          <a:p>
            <a:pPr marL="914400" lvl="1" indent="-37973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800" dirty="0"/>
              <a:t>LASP SPSC front desk for signage and general help,</a:t>
            </a:r>
            <a:endParaRPr sz="2800" dirty="0"/>
          </a:p>
          <a:p>
            <a:pPr marL="914400" lvl="1" indent="-40131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LASP IT for setting up and handling AV,</a:t>
            </a:r>
            <a:endParaRPr sz="2800" dirty="0"/>
          </a:p>
          <a:p>
            <a:pPr marL="914400" lvl="1" indent="-40131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All our presenters for their hard work in preparing this week's materials,</a:t>
            </a:r>
            <a:endParaRPr sz="2800" dirty="0"/>
          </a:p>
          <a:p>
            <a:pPr marL="914400" lvl="1" indent="-401319" algn="l" rtl="0"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The org committee for all their (our) hard work in putting this all together,</a:t>
            </a:r>
          </a:p>
          <a:p>
            <a:pPr marL="914400" lvl="1" indent="-401319" algn="l" rtl="0"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Those who contributed to the PyHC Challenger Ladder prizes,</a:t>
            </a:r>
            <a:endParaRPr sz="2800" dirty="0"/>
          </a:p>
          <a:p>
            <a:pPr marL="914400" lvl="1" indent="-401319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14285"/>
              <a:buChar char="•"/>
            </a:pPr>
            <a:r>
              <a:rPr lang="en-US" sz="2800" dirty="0"/>
              <a:t>and, all the attendees for making the trip out here (and coming online)/taking time out of their busy schedules to attend, for the excellent questions, and generally for participating in our summer school! </a:t>
            </a:r>
            <a:endParaRPr sz="2800" dirty="0"/>
          </a:p>
        </p:txBody>
      </p:sp>
      <p:pic>
        <p:nvPicPr>
          <p:cNvPr id="100" name="Google Shape;10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69388" y="72357"/>
            <a:ext cx="1368165" cy="136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-1" y="0"/>
            <a:ext cx="12192001" cy="1502229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1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Saving HelioCloud Content</a:t>
            </a:r>
            <a:endParaRPr/>
          </a:p>
        </p:txBody>
      </p:sp>
      <p:sp>
        <p:nvSpPr>
          <p:cNvPr id="107" name="Google Shape;10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To save everything as a local copy to your machine…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In HelioCloud, go to New Launcher -&gt; Terminal, which creates a </a:t>
            </a:r>
            <a:r>
              <a:rPr lang="en-US" dirty="0" err="1"/>
              <a:t>linux</a:t>
            </a:r>
            <a:r>
              <a:rPr lang="en-US" dirty="0"/>
              <a:t> terminal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Zip all the files there with “zip </a:t>
            </a:r>
            <a:r>
              <a:rPr lang="en-US" dirty="0" err="1"/>
              <a:t>myfiles.zip</a:t>
            </a:r>
            <a:r>
              <a:rPr lang="en-US" dirty="0"/>
              <a:t> -r summer-school/” (where ‘</a:t>
            </a:r>
            <a:r>
              <a:rPr lang="en-US" dirty="0" err="1"/>
              <a:t>myfiles.zip</a:t>
            </a:r>
            <a:r>
              <a:rPr lang="en-US" dirty="0"/>
              <a:t>’ is whatever you want to name your archive)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Once that finishes (it takes a while; lots of data there) you can go back to the HelioCloud file browser (right side) and in your home directory is ‘</a:t>
            </a:r>
            <a:r>
              <a:rPr lang="en-US" dirty="0" err="1"/>
              <a:t>myfiles.zip</a:t>
            </a:r>
            <a:r>
              <a:rPr lang="en-US" dirty="0"/>
              <a:t>’.  Select it and right-click to Download to your local machine.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Once you’re home, unpack and you can continue working with them (install Jupyter </a:t>
            </a:r>
            <a:r>
              <a:rPr lang="en-US" dirty="0" err="1"/>
              <a:t>etc</a:t>
            </a:r>
            <a:r>
              <a:rPr lang="en-US" dirty="0"/>
              <a:t> to use locally)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•"/>
            </a:pPr>
            <a:r>
              <a:rPr lang="en-US" b="1" i="1" u="sng" dirty="0">
                <a:solidFill>
                  <a:srgbClr val="0000FF"/>
                </a:solidFill>
              </a:rPr>
              <a:t>Make sure to save your work on HelioCloud by next Wednesday, June 3rd EOD (EDT)</a:t>
            </a:r>
            <a:endParaRPr b="1" i="1" u="sng" dirty="0">
              <a:solidFill>
                <a:srgbClr val="0000FF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You can also get at all the notebooks/content from the summer-school GitHub repository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https://github.com/heliophysicsPy/summer-school-24</a:t>
            </a:r>
            <a:r>
              <a:rPr lang="en-US" dirty="0"/>
              <a:t> 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69388" y="72357"/>
            <a:ext cx="1368165" cy="136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-1" y="0"/>
            <a:ext cx="12192001" cy="1502229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1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HelioCloud… at home?!</a:t>
            </a:r>
            <a:endParaRPr dirty="0"/>
          </a:p>
        </p:txBody>
      </p:sp>
      <p:sp>
        <p:nvSpPr>
          <p:cNvPr id="107" name="Google Shape;10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3450021" cy="4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35000" indent="-457200">
              <a:buSzPts val="2800"/>
            </a:pPr>
            <a:r>
              <a:rPr lang="en-US" dirty="0"/>
              <a:t>Available via GitHub: </a:t>
            </a:r>
            <a:r>
              <a:rPr lang="en-US" dirty="0">
                <a:hlinkClick r:id="rId3"/>
              </a:rPr>
              <a:t>https://github.com/shumatepf/pyhc-jupyter-lab</a:t>
            </a:r>
            <a:r>
              <a:rPr lang="en-US" dirty="0"/>
              <a:t> </a:t>
            </a:r>
          </a:p>
          <a:p>
            <a:pPr marL="635000" indent="-457200">
              <a:buSzPts val="2800"/>
            </a:pPr>
            <a:r>
              <a:rPr lang="en-US" dirty="0"/>
              <a:t>Dockerized PyHC environment used during this summer school</a:t>
            </a:r>
          </a:p>
          <a:p>
            <a:pPr marL="635000" indent="-457200">
              <a:buSzPts val="2800"/>
            </a:pPr>
            <a:r>
              <a:rPr lang="en-US" dirty="0"/>
              <a:t>Installs/runs </a:t>
            </a:r>
            <a:r>
              <a:rPr lang="en-US" dirty="0" err="1"/>
              <a:t>jupyter</a:t>
            </a:r>
            <a:r>
              <a:rPr lang="en-US" dirty="0"/>
              <a:t> lab so you can run the same notebooks without access to HelioCloud!</a:t>
            </a:r>
          </a:p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69388" y="72357"/>
            <a:ext cx="1368165" cy="1368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B58F29A-A3F0-5867-D608-D526692A79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5774" y="1757354"/>
            <a:ext cx="7141779" cy="483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71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0a984b682_0_14"/>
          <p:cNvSpPr/>
          <p:nvPr/>
        </p:nvSpPr>
        <p:spPr>
          <a:xfrm>
            <a:off x="-1" y="0"/>
            <a:ext cx="12192000" cy="1502100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g130a984b682_0_14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Other Notes</a:t>
            </a:r>
            <a:endParaRPr/>
          </a:p>
        </p:txBody>
      </p:sp>
      <p:sp>
        <p:nvSpPr>
          <p:cNvPr id="115" name="Google Shape;115;g130a984b682_0_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We’d greatly appreciate getting all attendees feedback on this Summer School!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hlinkClick r:id="rId3"/>
              </a:rPr>
              <a:t>https://tinyurl.com/pyhc-school-feedback</a:t>
            </a:r>
            <a:endParaRPr lang="en-US"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i="1" u="sng" dirty="0">
                <a:solidFill>
                  <a:srgbClr val="0000FF"/>
                </a:solidFill>
              </a:rPr>
              <a:t>Please fill that out no later than Friday, May 31st EOD (MDT)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If you presented a poster at this summer school, submit it to our Zenodo collection for long-term archival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  <a:hlinkClick r:id="rId4"/>
              </a:rPr>
              <a:t>https://zenodo.org/communities/pyhc-school-24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chemeClr val="tx1"/>
                </a:solidFill>
              </a:rPr>
              <a:t>This also gets you a DOI to CITE YOUR WORK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will not immediately be closing down the Slack Space, but will eventually clear it out so the next summer school can start fresh</a:t>
            </a: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Want to re-watch Summer School content?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See the Summer School playlist on the PyHC YouTube channel: </a:t>
            </a:r>
            <a:r>
              <a:rPr lang="en-US" dirty="0">
                <a:hlinkClick r:id="rId5"/>
              </a:rPr>
              <a:t>https://tinyurl.com/pyhc-school-youtube</a:t>
            </a:r>
            <a:r>
              <a:rPr lang="en-US" dirty="0"/>
              <a:t> </a:t>
            </a:r>
            <a:endParaRPr dirty="0"/>
          </a:p>
        </p:txBody>
      </p:sp>
      <p:pic>
        <p:nvPicPr>
          <p:cNvPr id="116" name="Google Shape;116;g130a984b682_0_1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569388" y="72357"/>
            <a:ext cx="1368165" cy="136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10b499324_0_0"/>
          <p:cNvSpPr/>
          <p:nvPr/>
        </p:nvSpPr>
        <p:spPr>
          <a:xfrm>
            <a:off x="-1" y="0"/>
            <a:ext cx="12192000" cy="1502100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1310b499324_0_0"/>
          <p:cNvSpPr txBox="1">
            <a:spLocks noGrp="1"/>
          </p:cNvSpPr>
          <p:nvPr>
            <p:ph type="title"/>
          </p:nvPr>
        </p:nvSpPr>
        <p:spPr>
          <a:xfrm>
            <a:off x="838200" y="316832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Connecting After Summer School</a:t>
            </a:r>
            <a:endParaRPr/>
          </a:p>
        </p:txBody>
      </p:sp>
      <p:sp>
        <p:nvSpPr>
          <p:cNvPr id="123" name="Google Shape;123;g1310b499324_0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Questions regarding project presentations/tutorials?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Asking PyHC </a:t>
            </a:r>
            <a:r>
              <a:rPr lang="en-US" dirty="0" err="1"/>
              <a:t>devs</a:t>
            </a:r>
            <a:r>
              <a:rPr lang="en-US" dirty="0"/>
              <a:t> to be checking summer school slack once a day for the week week (minus federal holidays), feel free to post questions there.</a:t>
            </a:r>
            <a:endParaRPr dirty="0"/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After that, will need to contact </a:t>
            </a:r>
            <a:r>
              <a:rPr lang="en-US" dirty="0" err="1"/>
              <a:t>devs</a:t>
            </a:r>
            <a:r>
              <a:rPr lang="en-US" dirty="0"/>
              <a:t> via email/their own discussion channels</a:t>
            </a:r>
            <a:endParaRPr dirty="0"/>
          </a:p>
          <a:p>
            <a:pPr marL="1371600" lvl="2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We’ll email out those contact points via the summer school email list.</a:t>
            </a:r>
            <a:endParaRPr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Want to connect with PyHC after the Summer School?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We have a mailing list you can get on, a Slack space (ping me on the summer school slack, or via email), a group on </a:t>
            </a:r>
            <a:r>
              <a:rPr lang="en-US" dirty="0" err="1"/>
              <a:t>Helionauts</a:t>
            </a:r>
            <a:r>
              <a:rPr lang="en-US" dirty="0"/>
              <a:t>, as well as a Twitter account!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Find all this on the contact page: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https://heliopython.org/contact/</a:t>
            </a:r>
            <a:r>
              <a:rPr lang="en-US" dirty="0"/>
              <a:t>   </a:t>
            </a:r>
            <a:endParaRPr dirty="0"/>
          </a:p>
        </p:txBody>
      </p:sp>
      <p:pic>
        <p:nvPicPr>
          <p:cNvPr id="124" name="Google Shape;124;g1310b499324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69388" y="72357"/>
            <a:ext cx="1368165" cy="136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0a984b682_0_4"/>
          <p:cNvSpPr txBox="1">
            <a:spLocks noGrp="1"/>
          </p:cNvSpPr>
          <p:nvPr>
            <p:ph type="body" idx="1"/>
          </p:nvPr>
        </p:nvSpPr>
        <p:spPr>
          <a:xfrm>
            <a:off x="2648607" y="2701992"/>
            <a:ext cx="8439807" cy="20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Thank you again! Hope to see you all at future PyHC events. Safe travels home. </a:t>
            </a:r>
            <a:endParaRPr sz="2000" dirty="0"/>
          </a:p>
        </p:txBody>
      </p:sp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DFE5BA95-7752-9F12-0EB9-5C4BCC621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12" y="165616"/>
            <a:ext cx="2713582" cy="3618108"/>
          </a:xfrm>
          <a:prstGeom prst="rect">
            <a:avLst/>
          </a:prstGeom>
        </p:spPr>
      </p:pic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51003FE-11CE-9C36-A597-C09F343165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340"/>
          <a:stretch/>
        </p:blipFill>
        <p:spPr>
          <a:xfrm>
            <a:off x="8935578" y="3719142"/>
            <a:ext cx="3079950" cy="3024925"/>
          </a:xfrm>
          <a:prstGeom prst="rect">
            <a:avLst/>
          </a:prstGeom>
        </p:spPr>
      </p:pic>
      <p:pic>
        <p:nvPicPr>
          <p:cNvPr id="7" name="Picture 6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ECA434F0-97AE-218C-E246-966E91AA3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9539" y="174918"/>
            <a:ext cx="4185989" cy="3139492"/>
          </a:xfrm>
          <a:prstGeom prst="rect">
            <a:avLst/>
          </a:prstGeom>
        </p:spPr>
      </p:pic>
      <p:pic>
        <p:nvPicPr>
          <p:cNvPr id="4" name="Picture 3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6D73DE62-FFEB-0B5B-BC1F-242912E36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612" y="3879737"/>
            <a:ext cx="3824660" cy="2869324"/>
          </a:xfrm>
          <a:prstGeom prst="rect">
            <a:avLst/>
          </a:prstGeom>
        </p:spPr>
      </p:pic>
      <p:pic>
        <p:nvPicPr>
          <p:cNvPr id="8" name="Picture 7" descr="A group of people standing in a grassy area&#10;&#10;Description automatically generated">
            <a:extLst>
              <a:ext uri="{FF2B5EF4-FFF2-40B4-BE49-F238E27FC236}">
                <a16:creationId xmlns:a16="http://schemas.microsoft.com/office/drawing/2014/main" id="{86A795DB-4316-209E-4B25-D6BDC55DFD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7315" y="160835"/>
            <a:ext cx="4801947" cy="3153575"/>
          </a:xfrm>
          <a:prstGeom prst="rect">
            <a:avLst/>
          </a:prstGeom>
        </p:spPr>
      </p:pic>
      <p:pic>
        <p:nvPicPr>
          <p:cNvPr id="10" name="Picture 9" descr="A screenshot of a video conference&#10;&#10;Description automatically generated">
            <a:extLst>
              <a:ext uri="{FF2B5EF4-FFF2-40B4-BE49-F238E27FC236}">
                <a16:creationId xmlns:a16="http://schemas.microsoft.com/office/drawing/2014/main" id="{52F662B6-2367-6110-0466-C6F7EEC901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18725" y="4080050"/>
            <a:ext cx="4801947" cy="26640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680</Words>
  <Application>Microsoft Macintosh PowerPoint</Application>
  <PresentationFormat>Widescreen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PyHC 2024 Summer School Wrap Up</vt:lpstr>
      <vt:lpstr>Notes of Gratitude</vt:lpstr>
      <vt:lpstr>Saving HelioCloud Content</vt:lpstr>
      <vt:lpstr>HelioCloud… at home?!</vt:lpstr>
      <vt:lpstr>Other Notes</vt:lpstr>
      <vt:lpstr>Connecting After Summer School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Alex DeWolfe</dc:creator>
  <cp:lastModifiedBy>Julie Barnum</cp:lastModifiedBy>
  <cp:revision>12</cp:revision>
  <dcterms:created xsi:type="dcterms:W3CDTF">2018-07-13T18:52:03Z</dcterms:created>
  <dcterms:modified xsi:type="dcterms:W3CDTF">2024-05-24T18:28:17Z</dcterms:modified>
</cp:coreProperties>
</file>